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66" r:id="rId5"/>
    <p:sldId id="258" r:id="rId6"/>
    <p:sldId id="259" r:id="rId7"/>
    <p:sldId id="260" r:id="rId8"/>
    <p:sldId id="261" r:id="rId9"/>
    <p:sldId id="262" r:id="rId10"/>
    <p:sldId id="263" r:id="rId11"/>
    <p:sldId id="264"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C3358-3438-4E5E-808C-8D8F7A3B7A1D}" v="19" dt="2024-04-28T07:34:23.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74A1-D4D8-95E3-09A6-495F070147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AF27EB-2944-790B-8E3E-F1F0CF912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A0EB51-450D-28A7-0F65-CC7252F3E130}"/>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5" name="Footer Placeholder 4">
            <a:extLst>
              <a:ext uri="{FF2B5EF4-FFF2-40B4-BE49-F238E27FC236}">
                <a16:creationId xmlns:a16="http://schemas.microsoft.com/office/drawing/2014/main" id="{58F5EFCD-BC75-66F6-7F97-49F70AD4EF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E7040-7B8A-03F1-8466-AACBAD2868E5}"/>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76178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1192-C247-84AD-2DF1-B8DA7DC32C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CAEAD2-6823-EE35-21AA-B1DF9F3D0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E4CB7-E47F-97A6-8894-4B1DDBE33BDE}"/>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5" name="Footer Placeholder 4">
            <a:extLst>
              <a:ext uri="{FF2B5EF4-FFF2-40B4-BE49-F238E27FC236}">
                <a16:creationId xmlns:a16="http://schemas.microsoft.com/office/drawing/2014/main" id="{91FACD60-9317-04C9-AC7E-0E778D17AE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BCF15-A709-C820-5A59-8111CA84F75D}"/>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303799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BEEA08-9A69-F433-4D20-F5C8EBB2BC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3F8D31-31A4-400A-58A4-639CD3FF3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CDCABB-ACC2-C8B0-8F89-A16DD6165543}"/>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5" name="Footer Placeholder 4">
            <a:extLst>
              <a:ext uri="{FF2B5EF4-FFF2-40B4-BE49-F238E27FC236}">
                <a16:creationId xmlns:a16="http://schemas.microsoft.com/office/drawing/2014/main" id="{D30717E2-DF75-7CED-1DB8-5A6053A4A2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2623C6-B339-033E-F5C2-A3D1DFC98F85}"/>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374733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EF96-18C7-AD25-E2AA-BC5FC486BB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E4F070-B05F-FEFB-1E2A-6C55CA0C52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2587F4-6367-3B7A-671E-504CDB239500}"/>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5" name="Footer Placeholder 4">
            <a:extLst>
              <a:ext uri="{FF2B5EF4-FFF2-40B4-BE49-F238E27FC236}">
                <a16:creationId xmlns:a16="http://schemas.microsoft.com/office/drawing/2014/main" id="{96E31B84-37DE-8F32-236C-7B2EE8A4D6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7BFD31-072A-6F37-FECB-6B0D15B06A36}"/>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70573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BF70-6B40-E97D-0BA1-BDBD744E7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2C102E-9967-FA26-E10D-457F1534B4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E0AC10-757E-78DE-D517-F8282F7ACEAD}"/>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5" name="Footer Placeholder 4">
            <a:extLst>
              <a:ext uri="{FF2B5EF4-FFF2-40B4-BE49-F238E27FC236}">
                <a16:creationId xmlns:a16="http://schemas.microsoft.com/office/drawing/2014/main" id="{86D32D5E-1C9F-EBE6-B5DA-12CFC6200C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E0FD7-76A0-AE84-D936-600F7200D0AC}"/>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280659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1361-08A8-E767-8EB4-CD7EBC86C7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46A03B-FC04-2CF6-A2DF-2F289B3AC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7DA77B-68B3-B23D-9194-A81C8E18DA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287ED3-25DA-CAE9-27A0-81EB01D9725A}"/>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6" name="Footer Placeholder 5">
            <a:extLst>
              <a:ext uri="{FF2B5EF4-FFF2-40B4-BE49-F238E27FC236}">
                <a16:creationId xmlns:a16="http://schemas.microsoft.com/office/drawing/2014/main" id="{12E902E3-1A4B-1B2E-A4CD-DF797F2F45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39CE38-62C4-8394-A4F9-21D1C5297C40}"/>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119146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6A7E-6CAB-44B9-A341-242125E081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C2F6A1-E9DF-9227-DF67-E8FEE1D36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65FFF7-BEB2-3024-CB68-12B19997AB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170D35-C488-5FD3-D805-6D9F4207CA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DC6897-C204-9853-6959-22AC6B4935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2B7809-1783-89FE-B6DA-CF09C04ED6FE}"/>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8" name="Footer Placeholder 7">
            <a:extLst>
              <a:ext uri="{FF2B5EF4-FFF2-40B4-BE49-F238E27FC236}">
                <a16:creationId xmlns:a16="http://schemas.microsoft.com/office/drawing/2014/main" id="{CA2F483B-2060-94FD-85A4-DBAE46202E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5BE6D4-7B72-FE4D-6D4B-BB46558069B6}"/>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235867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332A-754C-1620-A7F3-FD3D254A2B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21444F-D22F-7FE4-5D95-6B1ED388DCC4}"/>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4" name="Footer Placeholder 3">
            <a:extLst>
              <a:ext uri="{FF2B5EF4-FFF2-40B4-BE49-F238E27FC236}">
                <a16:creationId xmlns:a16="http://schemas.microsoft.com/office/drawing/2014/main" id="{4260F96F-326B-AE52-873A-A07E74B30A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CD22E8-EE44-B6AC-5542-0C492EEF408B}"/>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34031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F8241F-905B-FD03-2309-813B7B4D27B8}"/>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3" name="Footer Placeholder 2">
            <a:extLst>
              <a:ext uri="{FF2B5EF4-FFF2-40B4-BE49-F238E27FC236}">
                <a16:creationId xmlns:a16="http://schemas.microsoft.com/office/drawing/2014/main" id="{8DA2942B-113D-4CE4-7C1C-DA678264E3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5E912A-DA63-D802-33B1-7ECE2CE75717}"/>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5204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A4B3-08D3-D79F-AE33-0C27F2DEEC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4D2543-B7A4-5989-634D-2AA7991A0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4D446F-6804-2987-B475-8E856E1DD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1055E-5C2A-EF8C-3356-A7D3EB1CB8AD}"/>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6" name="Footer Placeholder 5">
            <a:extLst>
              <a:ext uri="{FF2B5EF4-FFF2-40B4-BE49-F238E27FC236}">
                <a16:creationId xmlns:a16="http://schemas.microsoft.com/office/drawing/2014/main" id="{BC3967DB-60BD-36CE-D3D7-E919344892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7589EC-8A0D-4BFE-1728-7E4678EE1A10}"/>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25860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3C5A-A0BE-1C34-5EBE-42BFE44B1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F3855A-94D8-0D61-F0FF-B5C5AE4E9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374D79-175A-A85A-DDF6-6A272EAA1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F7F46-DDBE-768F-220A-485319F78D36}"/>
              </a:ext>
            </a:extLst>
          </p:cNvPr>
          <p:cNvSpPr>
            <a:spLocks noGrp="1"/>
          </p:cNvSpPr>
          <p:nvPr>
            <p:ph type="dt" sz="half" idx="10"/>
          </p:nvPr>
        </p:nvSpPr>
        <p:spPr/>
        <p:txBody>
          <a:bodyPr/>
          <a:lstStyle/>
          <a:p>
            <a:fld id="{6C61066A-B8B3-4EFD-9340-1124C5D1230D}" type="datetimeFigureOut">
              <a:rPr lang="en-GB" smtClean="0"/>
              <a:t>28/04/2024</a:t>
            </a:fld>
            <a:endParaRPr lang="en-GB"/>
          </a:p>
        </p:txBody>
      </p:sp>
      <p:sp>
        <p:nvSpPr>
          <p:cNvPr id="6" name="Footer Placeholder 5">
            <a:extLst>
              <a:ext uri="{FF2B5EF4-FFF2-40B4-BE49-F238E27FC236}">
                <a16:creationId xmlns:a16="http://schemas.microsoft.com/office/drawing/2014/main" id="{EF68C175-F821-32CB-8563-0D05E73D2D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7A7EAF-9851-610C-54CD-6D57B2F35667}"/>
              </a:ext>
            </a:extLst>
          </p:cNvPr>
          <p:cNvSpPr>
            <a:spLocks noGrp="1"/>
          </p:cNvSpPr>
          <p:nvPr>
            <p:ph type="sldNum" sz="quarter" idx="12"/>
          </p:nvPr>
        </p:nvSpPr>
        <p:spPr/>
        <p:txBody>
          <a:bodyPr/>
          <a:lstStyle/>
          <a:p>
            <a:fld id="{05245CD5-E87B-4059-92B2-BD88522DA4DF}" type="slidenum">
              <a:rPr lang="en-GB" smtClean="0"/>
              <a:t>‹#›</a:t>
            </a:fld>
            <a:endParaRPr lang="en-GB"/>
          </a:p>
        </p:txBody>
      </p:sp>
    </p:spTree>
    <p:extLst>
      <p:ext uri="{BB962C8B-B14F-4D97-AF65-F5344CB8AC3E}">
        <p14:creationId xmlns:p14="http://schemas.microsoft.com/office/powerpoint/2010/main" val="136977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A5870-4061-C5E9-52CF-50997593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BBDA80-38D3-07C1-6A40-D1C36D89E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F4054E-C32A-19D3-524E-3CCF3CDA7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61066A-B8B3-4EFD-9340-1124C5D1230D}" type="datetimeFigureOut">
              <a:rPr lang="en-GB" smtClean="0"/>
              <a:t>28/04/2024</a:t>
            </a:fld>
            <a:endParaRPr lang="en-GB"/>
          </a:p>
        </p:txBody>
      </p:sp>
      <p:sp>
        <p:nvSpPr>
          <p:cNvPr id="5" name="Footer Placeholder 4">
            <a:extLst>
              <a:ext uri="{FF2B5EF4-FFF2-40B4-BE49-F238E27FC236}">
                <a16:creationId xmlns:a16="http://schemas.microsoft.com/office/drawing/2014/main" id="{F3654B9A-809C-A8A4-BB33-2A2CC9B50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526E9BD-1AFE-6720-007B-688276DA2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245CD5-E87B-4059-92B2-BD88522DA4DF}" type="slidenum">
              <a:rPr lang="en-GB" smtClean="0"/>
              <a:t>‹#›</a:t>
            </a:fld>
            <a:endParaRPr lang="en-GB"/>
          </a:p>
        </p:txBody>
      </p:sp>
    </p:spTree>
    <p:extLst>
      <p:ext uri="{BB962C8B-B14F-4D97-AF65-F5344CB8AC3E}">
        <p14:creationId xmlns:p14="http://schemas.microsoft.com/office/powerpoint/2010/main" val="2805181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ount Ebal site - Wikipedia">
            <a:extLst>
              <a:ext uri="{FF2B5EF4-FFF2-40B4-BE49-F238E27FC236}">
                <a16:creationId xmlns:a16="http://schemas.microsoft.com/office/drawing/2014/main" id="{A68C9A5E-5B0B-C34F-BED3-6DEFB7E3EFA3}"/>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9815" r="9816"/>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A66D90-6104-643F-5E44-FD65365AD70F}"/>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b="1" i="1" dirty="0">
                <a:effectLst/>
              </a:rPr>
              <a:t>The Altar of  Sacrifice                  </a:t>
            </a:r>
            <a:br>
              <a:rPr lang="en-US" sz="4000" dirty="0">
                <a:effectLst/>
              </a:rPr>
            </a:br>
            <a:endParaRPr lang="en-US" sz="4000" dirty="0"/>
          </a:p>
        </p:txBody>
      </p:sp>
      <p:sp>
        <p:nvSpPr>
          <p:cNvPr id="3" name="Subtitle 2">
            <a:extLst>
              <a:ext uri="{FF2B5EF4-FFF2-40B4-BE49-F238E27FC236}">
                <a16:creationId xmlns:a16="http://schemas.microsoft.com/office/drawing/2014/main" id="{3C82C91A-7D10-11E7-A0A6-F0A1A4CE2235}"/>
              </a:ext>
            </a:extLst>
          </p:cNvPr>
          <p:cNvSpPr>
            <a:spLocks noGrp="1"/>
          </p:cNvSpPr>
          <p:nvPr>
            <p:ph type="body" sz="half" idx="2"/>
          </p:nvPr>
        </p:nvSpPr>
        <p:spPr>
          <a:xfrm>
            <a:off x="952229" y="4629234"/>
            <a:ext cx="3973386" cy="1485319"/>
          </a:xfrm>
          <a:noFill/>
        </p:spPr>
        <p:txBody>
          <a:bodyPr vert="horz" lIns="91440" tIns="45720" rIns="91440" bIns="45720" rtlCol="0">
            <a:normAutofit/>
          </a:bodyPr>
          <a:lstStyle/>
          <a:p>
            <a:r>
              <a:rPr lang="en-US" sz="2400" b="1" i="1" dirty="0">
                <a:effectLst/>
              </a:rPr>
              <a:t>   </a:t>
            </a:r>
            <a:endParaRPr lang="en-US" sz="2400" dirty="0"/>
          </a:p>
        </p:txBody>
      </p:sp>
    </p:spTree>
    <p:extLst>
      <p:ext uri="{BB962C8B-B14F-4D97-AF65-F5344CB8AC3E}">
        <p14:creationId xmlns:p14="http://schemas.microsoft.com/office/powerpoint/2010/main" val="21532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3A26-4010-04E0-7E09-D7F492AEFBBE}"/>
              </a:ext>
            </a:extLst>
          </p:cNvPr>
          <p:cNvSpPr>
            <a:spLocks noGrp="1"/>
          </p:cNvSpPr>
          <p:nvPr>
            <p:ph type="title"/>
          </p:nvPr>
        </p:nvSpPr>
        <p:spPr/>
        <p:txBody>
          <a:bodyPr>
            <a:normAutofit fontScale="90000"/>
          </a:bodyPr>
          <a:lstStyle/>
          <a:p>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How are all these altar sacrifices treated in the New Covenant?</a:t>
            </a:r>
            <a:b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2D1391CF-B5CC-B6A8-08C0-F843EA98CCA2}"/>
              </a:ext>
            </a:extLst>
          </p:cNvPr>
          <p:cNvSpPr>
            <a:spLocks noGrp="1"/>
          </p:cNvSpPr>
          <p:nvPr>
            <p:ph idx="1"/>
          </p:nvPr>
        </p:nvSpPr>
        <p:spPr/>
        <p:txBody>
          <a:bodyPr/>
          <a:lstStyle/>
          <a:p>
            <a:pPr indent="0">
              <a:lnSpc>
                <a:spcPct val="105000"/>
              </a:lnSpc>
              <a:spcAft>
                <a:spcPts val="800"/>
              </a:spcAft>
              <a:buNone/>
            </a:pPr>
            <a:r>
              <a:rPr lang="en-GB" sz="36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rPr>
              <a:t>Sacrifice of Praise for God in habits Praise.</a:t>
            </a:r>
            <a:endParaRPr lang="en-GB" sz="36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GB" sz="3600" dirty="0">
                <a:effectLst/>
                <a:latin typeface="Aptos" panose="020B0004020202020204" pitchFamily="34" charset="0"/>
                <a:ea typeface="Times New Roman" panose="02020603050405020304" pitchFamily="18" charset="0"/>
                <a:cs typeface="Times New Roman" panose="02020603050405020304" pitchFamily="18" charset="0"/>
              </a:rPr>
              <a:t>Hebrews 13:15-16 New International Version (NIV)Through Jesus, therefore, let us continually offer to God a sacrifice of praise—the fruit of lips that openly profess his name. And do not forget to do good and to share with others, for with such sacrifices God is pleased.</a:t>
            </a:r>
          </a:p>
          <a:p>
            <a:pPr marL="0" indent="0">
              <a:buNone/>
            </a:pPr>
            <a:endParaRPr lang="en-GB" dirty="0"/>
          </a:p>
        </p:txBody>
      </p:sp>
    </p:spTree>
    <p:extLst>
      <p:ext uri="{BB962C8B-B14F-4D97-AF65-F5344CB8AC3E}">
        <p14:creationId xmlns:p14="http://schemas.microsoft.com/office/powerpoint/2010/main" val="362515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FE76-249C-E0FD-4B83-6B359E7AB925}"/>
              </a:ext>
            </a:extLst>
          </p:cNvPr>
          <p:cNvSpPr>
            <a:spLocks noGrp="1"/>
          </p:cNvSpPr>
          <p:nvPr>
            <p:ph type="title"/>
          </p:nvPr>
        </p:nvSpPr>
        <p:spPr>
          <a:xfrm>
            <a:off x="838200" y="365125"/>
            <a:ext cx="6803571" cy="1325563"/>
          </a:xfrm>
        </p:spPr>
        <p:txBody>
          <a:bodyPr>
            <a:normAutofit fontScale="90000"/>
          </a:bodyPr>
          <a:lstStyle/>
          <a:p>
            <a:r>
              <a:rPr lang="en-GB" sz="44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rPr>
              <a:t>We are the new Sacred Space in which God is at home. </a:t>
            </a:r>
            <a:br>
              <a:rPr lang="en-GB" sz="44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DCFE2496-E4ED-3C92-212C-0043FBA0B8D1}"/>
              </a:ext>
            </a:extLst>
          </p:cNvPr>
          <p:cNvSpPr>
            <a:spLocks noGrp="1"/>
          </p:cNvSpPr>
          <p:nvPr>
            <p:ph idx="1"/>
          </p:nvPr>
        </p:nvSpPr>
        <p:spPr/>
        <p:txBody>
          <a:bodyPr>
            <a:normAutofit fontScale="85000" lnSpcReduction="20000"/>
          </a:bodyPr>
          <a:lstStyle/>
          <a:p>
            <a:pPr marL="0" indent="0">
              <a:lnSpc>
                <a:spcPct val="105000"/>
              </a:lnSpc>
              <a:spcAft>
                <a:spcPts val="800"/>
              </a:spcAft>
              <a:buNone/>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GB" sz="3600" b="1" kern="0" dirty="0">
                <a:solidFill>
                  <a:srgbClr val="000000"/>
                </a:solidFill>
                <a:effectLst/>
                <a:latin typeface="Calibri" panose="020F0502020204030204" pitchFamily="34" charset="0"/>
                <a:ea typeface="Times New Roman" panose="02020603050405020304" pitchFamily="18" charset="0"/>
              </a:rPr>
              <a:t>1 Peter 2:  1,4-9   </a:t>
            </a:r>
          </a:p>
          <a:p>
            <a:r>
              <a:rPr lang="en-GB" sz="3600" kern="0" dirty="0">
                <a:solidFill>
                  <a:srgbClr val="000000"/>
                </a:solidFill>
                <a:effectLst/>
                <a:latin typeface="Calibri" panose="020F0502020204030204" pitchFamily="34" charset="0"/>
                <a:ea typeface="Times New Roman" panose="02020603050405020304" pitchFamily="18" charset="0"/>
              </a:rPr>
              <a:t>So put away all malice and all deceit and hypocrisy and envy and all slander.</a:t>
            </a:r>
            <a:r>
              <a:rPr lang="en-GB" sz="3600" b="1" kern="0" dirty="0">
                <a:solidFill>
                  <a:srgbClr val="000000"/>
                </a:solidFill>
                <a:effectLst/>
                <a:latin typeface="Calibri" panose="020F0502020204030204" pitchFamily="34" charset="0"/>
                <a:ea typeface="Times New Roman" panose="02020603050405020304" pitchFamily="18" charset="0"/>
              </a:rPr>
              <a:t>   </a:t>
            </a:r>
            <a:r>
              <a:rPr lang="en-GB" sz="3600" b="1" kern="0" baseline="30000" dirty="0">
                <a:solidFill>
                  <a:srgbClr val="000000"/>
                </a:solidFill>
                <a:effectLst/>
                <a:latin typeface="Calibri" panose="020F0502020204030204" pitchFamily="34" charset="0"/>
                <a:ea typeface="Times New Roman" panose="02020603050405020304" pitchFamily="18" charset="0"/>
              </a:rPr>
              <a:t>4 </a:t>
            </a:r>
            <a:r>
              <a:rPr lang="en-GB" sz="3600" kern="0" dirty="0">
                <a:solidFill>
                  <a:srgbClr val="000000"/>
                </a:solidFill>
                <a:effectLst/>
                <a:latin typeface="Calibri" panose="020F0502020204030204" pitchFamily="34" charset="0"/>
                <a:ea typeface="Times New Roman" panose="02020603050405020304" pitchFamily="18" charset="0"/>
              </a:rPr>
              <a:t>As you come to him, a living stone rejected by men but in the sight of God chosen and precious, </a:t>
            </a:r>
            <a:r>
              <a:rPr lang="en-GB" sz="3600" b="1" kern="0" baseline="30000" dirty="0">
                <a:solidFill>
                  <a:srgbClr val="000000"/>
                </a:solidFill>
                <a:effectLst/>
                <a:latin typeface="Calibri" panose="020F0502020204030204" pitchFamily="34" charset="0"/>
                <a:ea typeface="Times New Roman" panose="02020603050405020304" pitchFamily="18" charset="0"/>
              </a:rPr>
              <a:t>5 </a:t>
            </a:r>
            <a:r>
              <a:rPr lang="en-GB" sz="3600" kern="0" dirty="0">
                <a:solidFill>
                  <a:srgbClr val="000000"/>
                </a:solidFill>
                <a:effectLst/>
                <a:latin typeface="Calibri" panose="020F0502020204030204" pitchFamily="34" charset="0"/>
                <a:ea typeface="Times New Roman" panose="02020603050405020304" pitchFamily="18" charset="0"/>
              </a:rPr>
              <a:t>you yourselves like living stones are being built up as a spiritual house, to be a holy priesthood, to offer spiritual sacrifices acceptable to God.</a:t>
            </a:r>
            <a:r>
              <a:rPr lang="en-GB" sz="3600" b="1" kern="0" baseline="30000" dirty="0">
                <a:solidFill>
                  <a:srgbClr val="000000"/>
                </a:solidFill>
                <a:effectLst/>
                <a:latin typeface="Calibri" panose="020F0502020204030204" pitchFamily="34" charset="0"/>
                <a:ea typeface="Times New Roman" panose="02020603050405020304" pitchFamily="18" charset="0"/>
              </a:rPr>
              <a:t>   9 </a:t>
            </a:r>
            <a:r>
              <a:rPr lang="en-GB" sz="3600" kern="0" dirty="0">
                <a:solidFill>
                  <a:srgbClr val="000000"/>
                </a:solidFill>
                <a:effectLst/>
                <a:latin typeface="Calibri" panose="020F0502020204030204" pitchFamily="34" charset="0"/>
                <a:ea typeface="Times New Roman" panose="02020603050405020304" pitchFamily="18" charset="0"/>
              </a:rPr>
              <a:t>But you are a chosen race, a royal priesthood, a holy nation, a people for his own possession, that you may proclaim the excellencies of him who called you out of darkness into his marvellous light</a:t>
            </a:r>
            <a:endParaRPr lang="en-GB" sz="3600" dirty="0"/>
          </a:p>
        </p:txBody>
      </p:sp>
    </p:spTree>
    <p:extLst>
      <p:ext uri="{BB962C8B-B14F-4D97-AF65-F5344CB8AC3E}">
        <p14:creationId xmlns:p14="http://schemas.microsoft.com/office/powerpoint/2010/main" val="92019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C1E9-B09E-EA0B-7E67-534CE71DEB71}"/>
              </a:ext>
            </a:extLst>
          </p:cNvPr>
          <p:cNvSpPr>
            <a:spLocks noGrp="1"/>
          </p:cNvSpPr>
          <p:nvPr>
            <p:ph type="title"/>
          </p:nvPr>
        </p:nvSpPr>
        <p:spPr>
          <a:xfrm>
            <a:off x="838200" y="365125"/>
            <a:ext cx="10515600" cy="1550761"/>
          </a:xfrm>
        </p:spPr>
        <p:txBody>
          <a:bodyPr>
            <a:normAutofit fontScale="90000"/>
          </a:bodyPr>
          <a:lstStyle/>
          <a:p>
            <a:r>
              <a:rPr lang="en-GB" sz="44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rPr>
              <a:t>Praise, Prayer, Pride, Time, Worship, to do good, Share with others. Works of Service</a:t>
            </a:r>
            <a:r>
              <a:rPr lang="en-GB" sz="4400" dirty="0">
                <a:effectLst/>
                <a:latin typeface="Aptos" panose="020B0004020202020204" pitchFamily="34" charset="0"/>
                <a:ea typeface="Times New Roman" panose="02020603050405020304" pitchFamily="18" charset="0"/>
                <a:cs typeface="Times New Roman" panose="02020603050405020304" pitchFamily="18" charset="0"/>
              </a:rPr>
              <a:t>.</a:t>
            </a:r>
            <a:br>
              <a:rPr lang="en-GB" sz="4400" dirty="0">
                <a:effectLst/>
                <a:latin typeface="Aptos" panose="020B000402020202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4A9A9CD2-CE80-3FB6-24F5-D3E32E706C3E}"/>
              </a:ext>
            </a:extLst>
          </p:cNvPr>
          <p:cNvSpPr>
            <a:spLocks noGrp="1"/>
          </p:cNvSpPr>
          <p:nvPr>
            <p:ph idx="1"/>
          </p:nvPr>
        </p:nvSpPr>
        <p:spPr/>
        <p:txBody>
          <a:bodyPr>
            <a:normAutofit fontScale="77500" lnSpcReduction="20000"/>
          </a:bodyPr>
          <a:lstStyle/>
          <a:p>
            <a:pPr>
              <a:lnSpc>
                <a:spcPct val="105000"/>
              </a:lnSpc>
              <a:spcAft>
                <a:spcPts val="800"/>
              </a:spcAft>
            </a:pPr>
            <a:r>
              <a:rPr lang="en-GB" sz="18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GB" sz="3600" dirty="0">
                <a:effectLst/>
                <a:ea typeface="Times New Roman" panose="02020603050405020304" pitchFamily="18" charset="0"/>
                <a:cs typeface="Times New Roman" panose="02020603050405020304" pitchFamily="18" charset="0"/>
              </a:rPr>
              <a:t>Luke 9 v23 “Whoever wants to be my disciple must deny themselves and take up their cross daily and follow me.</a:t>
            </a:r>
          </a:p>
          <a:p>
            <a:pPr marL="0" indent="0">
              <a:lnSpc>
                <a:spcPct val="105000"/>
              </a:lnSpc>
              <a:spcAft>
                <a:spcPts val="800"/>
              </a:spcAft>
              <a:buNone/>
            </a:pPr>
            <a:r>
              <a:rPr lang="en-GB" sz="3600" dirty="0">
                <a:solidFill>
                  <a:srgbClr val="0000FF"/>
                </a:solidFill>
                <a:effectLst/>
                <a:ea typeface="Times New Roman" panose="02020603050405020304" pitchFamily="18" charset="0"/>
                <a:cs typeface="Times New Roman" panose="02020603050405020304" pitchFamily="18" charset="0"/>
              </a:rPr>
              <a:t> </a:t>
            </a:r>
            <a:endParaRPr lang="en-GB" sz="3600" dirty="0">
              <a:effectLst/>
              <a:ea typeface="Times New Roman" panose="02020603050405020304" pitchFamily="18" charset="0"/>
              <a:cs typeface="Times New Roman" panose="02020603050405020304" pitchFamily="18" charset="0"/>
            </a:endParaRPr>
          </a:p>
          <a:p>
            <a:pPr>
              <a:lnSpc>
                <a:spcPct val="105000"/>
              </a:lnSpc>
              <a:spcAft>
                <a:spcPts val="800"/>
              </a:spcAft>
            </a:pPr>
            <a:r>
              <a:rPr lang="en-GB" sz="3600" dirty="0">
                <a:effectLst/>
                <a:ea typeface="Times New Roman" panose="02020603050405020304" pitchFamily="18" charset="0"/>
                <a:cs typeface="Times New Roman" panose="02020603050405020304" pitchFamily="18" charset="0"/>
              </a:rPr>
              <a:t>Rom</a:t>
            </a:r>
            <a:r>
              <a:rPr lang="en-GB" sz="3600" dirty="0">
                <a:solidFill>
                  <a:srgbClr val="0000FF"/>
                </a:solidFill>
                <a:effectLst/>
                <a:ea typeface="Times New Roman" panose="02020603050405020304" pitchFamily="18" charset="0"/>
                <a:cs typeface="Times New Roman" panose="02020603050405020304" pitchFamily="18" charset="0"/>
              </a:rPr>
              <a:t> </a:t>
            </a:r>
            <a:r>
              <a:rPr lang="en-GB" sz="3600" b="1" dirty="0">
                <a:solidFill>
                  <a:srgbClr val="000000"/>
                </a:solidFill>
                <a:effectLst/>
                <a:ea typeface="Times New Roman" panose="02020603050405020304" pitchFamily="18" charset="0"/>
                <a:cs typeface="Times New Roman" panose="02020603050405020304" pitchFamily="18" charset="0"/>
              </a:rPr>
              <a:t>12 </a:t>
            </a:r>
            <a:r>
              <a:rPr lang="en-GB" sz="3600" dirty="0">
                <a:solidFill>
                  <a:srgbClr val="000000"/>
                </a:solidFill>
                <a:effectLst/>
                <a:ea typeface="Times New Roman" panose="02020603050405020304" pitchFamily="18" charset="0"/>
                <a:cs typeface="Times New Roman" panose="02020603050405020304" pitchFamily="18" charset="0"/>
              </a:rPr>
              <a:t>Therefore, I urge you, brothers and sisters, in view of God’s mercy, to offer your bodies as a living sacrifice, holy and pleasing to God—this is your true and proper worship. </a:t>
            </a:r>
            <a:r>
              <a:rPr lang="en-GB" sz="3600" b="1" baseline="30000" dirty="0">
                <a:solidFill>
                  <a:srgbClr val="000000"/>
                </a:solidFill>
                <a:effectLst/>
                <a:ea typeface="Times New Roman" panose="02020603050405020304" pitchFamily="18" charset="0"/>
                <a:cs typeface="Times New Roman" panose="02020603050405020304" pitchFamily="18" charset="0"/>
              </a:rPr>
              <a:t>2 </a:t>
            </a:r>
            <a:r>
              <a:rPr lang="en-GB" sz="3600" dirty="0">
                <a:solidFill>
                  <a:srgbClr val="000000"/>
                </a:solidFill>
                <a:effectLst/>
                <a:ea typeface="Times New Roman" panose="02020603050405020304" pitchFamily="18" charset="0"/>
                <a:cs typeface="Times New Roman" panose="02020603050405020304" pitchFamily="18" charset="0"/>
              </a:rPr>
              <a:t>Do not conform to the pattern of this world, but be transformed by the renewing of your mind. Then you will be able to test and approve what God’s will is—his good, pleasing and perfect will.</a:t>
            </a:r>
            <a:endParaRPr lang="en-GB" sz="3600" dirty="0">
              <a:effectLst/>
              <a:ea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61281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4E52ABB-ED3D-52DD-F691-C1C945CCD21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505" r="6505"/>
          <a:stretch/>
        </p:blipFill>
        <p:spPr>
          <a:xfrm>
            <a:off x="5138056" y="1432445"/>
            <a:ext cx="6705601" cy="3993110"/>
          </a:xfrm>
        </p:spPr>
      </p:pic>
      <p:sp>
        <p:nvSpPr>
          <p:cNvPr id="4" name="Text Placeholder 3">
            <a:extLst>
              <a:ext uri="{FF2B5EF4-FFF2-40B4-BE49-F238E27FC236}">
                <a16:creationId xmlns:a16="http://schemas.microsoft.com/office/drawing/2014/main" id="{B7BB8FC0-E0EE-7C60-5EDB-0BD11ECC78CA}"/>
              </a:ext>
            </a:extLst>
          </p:cNvPr>
          <p:cNvSpPr>
            <a:spLocks noGrp="1"/>
          </p:cNvSpPr>
          <p:nvPr>
            <p:ph type="body" sz="half" idx="2"/>
          </p:nvPr>
        </p:nvSpPr>
        <p:spPr>
          <a:xfrm>
            <a:off x="674912" y="555170"/>
            <a:ext cx="4103917" cy="6063343"/>
          </a:xfrm>
        </p:spPr>
        <p:txBody>
          <a:bodyPr>
            <a:normAutofit/>
          </a:bodyPr>
          <a:lstStyle/>
          <a:p>
            <a:pPr>
              <a:spcBef>
                <a:spcPts val="0"/>
              </a:spcBef>
            </a:pPr>
            <a:r>
              <a:rPr lang="en-GB" sz="2800" b="1" dirty="0"/>
              <a:t>Altars an Introduction</a:t>
            </a:r>
          </a:p>
          <a:p>
            <a:pPr algn="r">
              <a:spcBef>
                <a:spcPts val="0"/>
              </a:spcBef>
            </a:pPr>
            <a:r>
              <a:rPr lang="en-GB" sz="2800" b="1" dirty="0"/>
              <a:t>Sunny</a:t>
            </a:r>
          </a:p>
          <a:p>
            <a:pPr>
              <a:spcBef>
                <a:spcPts val="0"/>
              </a:spcBef>
            </a:pPr>
            <a:r>
              <a:rPr lang="en-GB" sz="2800" b="1" dirty="0"/>
              <a:t>Promises </a:t>
            </a:r>
          </a:p>
          <a:p>
            <a:pPr algn="r">
              <a:spcBef>
                <a:spcPts val="0"/>
              </a:spcBef>
            </a:pPr>
            <a:r>
              <a:rPr lang="en-GB" sz="2800" b="1" dirty="0"/>
              <a:t>Glenda</a:t>
            </a:r>
          </a:p>
          <a:p>
            <a:pPr>
              <a:spcBef>
                <a:spcPts val="0"/>
              </a:spcBef>
            </a:pPr>
            <a:r>
              <a:rPr lang="en-GB" sz="2800" b="1" dirty="0"/>
              <a:t>Prayer</a:t>
            </a:r>
          </a:p>
          <a:p>
            <a:pPr algn="r">
              <a:spcBef>
                <a:spcPts val="0"/>
              </a:spcBef>
            </a:pPr>
            <a:r>
              <a:rPr lang="en-GB" sz="2800" b="1" dirty="0"/>
              <a:t>Andy</a:t>
            </a:r>
          </a:p>
          <a:p>
            <a:pPr>
              <a:spcBef>
                <a:spcPts val="0"/>
              </a:spcBef>
            </a:pPr>
            <a:r>
              <a:rPr lang="en-GB" sz="2800" b="1" dirty="0"/>
              <a:t>Provision</a:t>
            </a:r>
          </a:p>
          <a:p>
            <a:pPr algn="r">
              <a:spcBef>
                <a:spcPts val="0"/>
              </a:spcBef>
            </a:pPr>
            <a:r>
              <a:rPr lang="en-GB" sz="2800" b="1" dirty="0"/>
              <a:t> John</a:t>
            </a:r>
          </a:p>
          <a:p>
            <a:pPr>
              <a:spcBef>
                <a:spcPts val="0"/>
              </a:spcBef>
            </a:pPr>
            <a:r>
              <a:rPr lang="en-GB" sz="2800" b="1" dirty="0"/>
              <a:t>Praise </a:t>
            </a:r>
          </a:p>
          <a:p>
            <a:pPr algn="r">
              <a:spcBef>
                <a:spcPts val="0"/>
              </a:spcBef>
              <a:spcAft>
                <a:spcPts val="1200"/>
              </a:spcAft>
            </a:pPr>
            <a:r>
              <a:rPr lang="en-GB" sz="2800" b="1" dirty="0"/>
              <a:t>Gillian</a:t>
            </a:r>
          </a:p>
          <a:p>
            <a:pPr>
              <a:spcBef>
                <a:spcPts val="0"/>
              </a:spcBef>
            </a:pPr>
            <a:r>
              <a:rPr lang="en-GB" sz="2800" b="1" dirty="0"/>
              <a:t>Peace &amp; Fellowship</a:t>
            </a:r>
          </a:p>
          <a:p>
            <a:pPr algn="r">
              <a:spcBef>
                <a:spcPts val="0"/>
              </a:spcBef>
            </a:pPr>
            <a:r>
              <a:rPr lang="en-GB" sz="2800" b="1" dirty="0"/>
              <a:t>David</a:t>
            </a:r>
          </a:p>
          <a:p>
            <a:pPr>
              <a:spcBef>
                <a:spcPts val="0"/>
              </a:spcBef>
            </a:pPr>
            <a:r>
              <a:rPr lang="en-GB" sz="2800" b="1" dirty="0"/>
              <a:t>Worship</a:t>
            </a:r>
          </a:p>
          <a:p>
            <a:pPr algn="r">
              <a:spcBef>
                <a:spcPts val="0"/>
              </a:spcBef>
            </a:pPr>
            <a:r>
              <a:rPr lang="en-GB" sz="2800" b="1" dirty="0"/>
              <a:t>Andy</a:t>
            </a:r>
          </a:p>
          <a:p>
            <a:pPr algn="r">
              <a:spcBef>
                <a:spcPts val="0"/>
              </a:spcBef>
            </a:pPr>
            <a:endParaRPr lang="en-GB" sz="2800" b="1" dirty="0"/>
          </a:p>
        </p:txBody>
      </p:sp>
    </p:spTree>
    <p:extLst>
      <p:ext uri="{BB962C8B-B14F-4D97-AF65-F5344CB8AC3E}">
        <p14:creationId xmlns:p14="http://schemas.microsoft.com/office/powerpoint/2010/main" val="142741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277D-A607-C9F6-2A0C-D90BF6C96DC1}"/>
              </a:ext>
            </a:extLst>
          </p:cNvPr>
          <p:cNvSpPr>
            <a:spLocks noGrp="1"/>
          </p:cNvSpPr>
          <p:nvPr>
            <p:ph type="title"/>
          </p:nvPr>
        </p:nvSpPr>
        <p:spPr/>
        <p:txBody>
          <a:bodyPr/>
          <a:lstStyle/>
          <a:p>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What is the earliest biblical example of an altar of sacrifice?</a:t>
            </a:r>
            <a:endParaRPr lang="en-GB" dirty="0"/>
          </a:p>
        </p:txBody>
      </p:sp>
      <p:sp>
        <p:nvSpPr>
          <p:cNvPr id="3" name="Content Placeholder 2">
            <a:extLst>
              <a:ext uri="{FF2B5EF4-FFF2-40B4-BE49-F238E27FC236}">
                <a16:creationId xmlns:a16="http://schemas.microsoft.com/office/drawing/2014/main" id="{B82095E9-A1D8-BFA7-6461-9474CE5886AC}"/>
              </a:ext>
            </a:extLst>
          </p:cNvPr>
          <p:cNvSpPr>
            <a:spLocks noGrp="1"/>
          </p:cNvSpPr>
          <p:nvPr>
            <p:ph idx="1"/>
          </p:nvPr>
        </p:nvSpPr>
        <p:spPr/>
        <p:txBody>
          <a:bodyPr/>
          <a:lstStyle/>
          <a:p>
            <a:pPr marL="0" indent="0">
              <a:buNone/>
            </a:pPr>
            <a:br>
              <a:rPr lang="en-GB" sz="28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r>
              <a:rPr lang="en-GB" sz="28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Noah …..But Cain and Able?</a:t>
            </a:r>
          </a:p>
          <a:p>
            <a:pPr marL="0" indent="0">
              <a:buNone/>
            </a:pPr>
            <a:endParaRPr lang="en-GB" sz="28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endParaRPr>
          </a:p>
          <a:p>
            <a:pPr marL="0" indent="0">
              <a:buNone/>
            </a:pPr>
            <a:r>
              <a:rPr lang="en-GB" dirty="0">
                <a:solidFill>
                  <a:srgbClr val="0000FF"/>
                </a:solidFill>
                <a:latin typeface="Aptos" panose="020B0004020202020204" pitchFamily="34" charset="0"/>
                <a:cs typeface="Calibri" panose="020F0502020204030204" pitchFamily="34" charset="0"/>
              </a:rPr>
              <a:t>Response to Deliverance</a:t>
            </a:r>
          </a:p>
          <a:p>
            <a:pPr marL="0" indent="0">
              <a:buNone/>
            </a:pPr>
            <a:r>
              <a:rPr lang="en-GB" dirty="0">
                <a:solidFill>
                  <a:srgbClr val="0000FF"/>
                </a:solidFill>
                <a:latin typeface="Aptos" panose="020B0004020202020204" pitchFamily="34" charset="0"/>
                <a:cs typeface="Calibri" panose="020F0502020204030204" pitchFamily="34" charset="0"/>
              </a:rPr>
              <a:t>Pleased God</a:t>
            </a:r>
          </a:p>
          <a:p>
            <a:pPr marL="0" indent="0">
              <a:buNone/>
            </a:pPr>
            <a:r>
              <a:rPr lang="en-GB" dirty="0">
                <a:solidFill>
                  <a:srgbClr val="0000FF"/>
                </a:solidFill>
                <a:latin typeface="Aptos" panose="020B0004020202020204" pitchFamily="34" charset="0"/>
                <a:cs typeface="Calibri" panose="020F0502020204030204" pitchFamily="34" charset="0"/>
              </a:rPr>
              <a:t>Promise from God</a:t>
            </a:r>
            <a:endParaRPr lang="en-GB" dirty="0"/>
          </a:p>
        </p:txBody>
      </p:sp>
      <p:pic>
        <p:nvPicPr>
          <p:cNvPr id="6" name="Picture 5" descr="A rainbow over a field&#10;&#10;Description automatically generated">
            <a:extLst>
              <a:ext uri="{FF2B5EF4-FFF2-40B4-BE49-F238E27FC236}">
                <a16:creationId xmlns:a16="http://schemas.microsoft.com/office/drawing/2014/main" id="{926555A0-85EB-5A73-62AD-0D1AC9E51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295" y="1987323"/>
            <a:ext cx="6161441" cy="3618820"/>
          </a:xfrm>
          <a:prstGeom prst="rect">
            <a:avLst/>
          </a:prstGeom>
        </p:spPr>
      </p:pic>
    </p:spTree>
    <p:extLst>
      <p:ext uri="{BB962C8B-B14F-4D97-AF65-F5344CB8AC3E}">
        <p14:creationId xmlns:p14="http://schemas.microsoft.com/office/powerpoint/2010/main" val="219527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251E-E759-E10F-8C39-E7FD93E26035}"/>
              </a:ext>
            </a:extLst>
          </p:cNvPr>
          <p:cNvSpPr>
            <a:spLocks noGrp="1"/>
          </p:cNvSpPr>
          <p:nvPr>
            <p:ph type="title"/>
          </p:nvPr>
        </p:nvSpPr>
        <p:spPr>
          <a:xfrm>
            <a:off x="838200" y="365125"/>
            <a:ext cx="10515600" cy="1920874"/>
          </a:xfrm>
        </p:spPr>
        <p:txBody>
          <a:bodyPr>
            <a:normAutofit/>
          </a:bodyPr>
          <a:lstStyle/>
          <a:p>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 Abraham and the Sacrifice of Isaac</a:t>
            </a:r>
            <a:b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r>
              <a:rPr lang="en-GB" dirty="0"/>
              <a:t>Typology / Paradigm / Prophecy is Pattern</a:t>
            </a:r>
            <a:endParaRPr lang="en-GB" dirty="0">
              <a:solidFill>
                <a:srgbClr val="002060"/>
              </a:solidFill>
            </a:endParaRPr>
          </a:p>
        </p:txBody>
      </p:sp>
      <p:sp>
        <p:nvSpPr>
          <p:cNvPr id="3" name="Content Placeholder 2">
            <a:extLst>
              <a:ext uri="{FF2B5EF4-FFF2-40B4-BE49-F238E27FC236}">
                <a16:creationId xmlns:a16="http://schemas.microsoft.com/office/drawing/2014/main" id="{269A30A9-C5E0-B98D-1E6C-509FA9F6DDE7}"/>
              </a:ext>
            </a:extLst>
          </p:cNvPr>
          <p:cNvSpPr>
            <a:spLocks noGrp="1"/>
          </p:cNvSpPr>
          <p:nvPr>
            <p:ph idx="1"/>
          </p:nvPr>
        </p:nvSpPr>
        <p:spPr>
          <a:xfrm>
            <a:off x="838201" y="2286000"/>
            <a:ext cx="5475514" cy="3331030"/>
          </a:xfrm>
        </p:spPr>
        <p:txBody>
          <a:bodyPr numCol="2">
            <a:normAutofit fontScale="62500" lnSpcReduction="20000"/>
          </a:bodyPr>
          <a:lstStyle/>
          <a:p>
            <a:pPr marL="0" indent="0">
              <a:buNone/>
            </a:pPr>
            <a:r>
              <a:rPr lang="en-GB" sz="1000" dirty="0"/>
              <a:t> </a:t>
            </a:r>
          </a:p>
          <a:p>
            <a:pPr marL="0" indent="0">
              <a:buNone/>
            </a:pPr>
            <a:r>
              <a:rPr lang="en-GB" sz="3800" dirty="0"/>
              <a:t>Only Beloved Son</a:t>
            </a:r>
          </a:p>
          <a:p>
            <a:pPr marL="0" indent="0">
              <a:buNone/>
            </a:pPr>
            <a:r>
              <a:rPr lang="en-GB" sz="3800" dirty="0"/>
              <a:t>Named by YHWH</a:t>
            </a:r>
          </a:p>
          <a:p>
            <a:pPr marL="0" indent="0">
              <a:buNone/>
            </a:pPr>
            <a:r>
              <a:rPr lang="en-GB" sz="3800" dirty="0"/>
              <a:t>Loved His Father</a:t>
            </a:r>
          </a:p>
          <a:p>
            <a:pPr marL="0" indent="0">
              <a:buNone/>
            </a:pPr>
            <a:r>
              <a:rPr lang="en-GB" sz="3800" dirty="0"/>
              <a:t>Burnt offering</a:t>
            </a:r>
          </a:p>
          <a:p>
            <a:pPr marL="0" indent="0">
              <a:buNone/>
            </a:pPr>
            <a:r>
              <a:rPr lang="en-GB" sz="3800" dirty="0"/>
              <a:t>Offered up</a:t>
            </a:r>
          </a:p>
          <a:p>
            <a:pPr marL="0" indent="0">
              <a:buNone/>
            </a:pPr>
            <a:r>
              <a:rPr lang="en-GB" sz="3800" dirty="0"/>
              <a:t>Carried Wood</a:t>
            </a:r>
          </a:p>
          <a:p>
            <a:pPr marL="0" indent="0">
              <a:buNone/>
            </a:pPr>
            <a:r>
              <a:rPr lang="en-GB" sz="3800" dirty="0"/>
              <a:t>Father’s Fire</a:t>
            </a:r>
          </a:p>
          <a:p>
            <a:pPr marL="0" indent="0">
              <a:buNone/>
            </a:pPr>
            <a:r>
              <a:rPr lang="en-GB" sz="3800" dirty="0"/>
              <a:t>Sacrificial Lamb</a:t>
            </a:r>
          </a:p>
          <a:p>
            <a:pPr marL="0" indent="0">
              <a:buNone/>
            </a:pPr>
            <a:endParaRPr lang="en-GB" sz="3800" dirty="0"/>
          </a:p>
          <a:p>
            <a:pPr marL="0" indent="0">
              <a:buNone/>
            </a:pPr>
            <a:r>
              <a:rPr lang="en-GB" sz="3800" dirty="0"/>
              <a:t>Head in Thorns</a:t>
            </a:r>
          </a:p>
          <a:p>
            <a:pPr marL="0" indent="0">
              <a:buNone/>
            </a:pPr>
            <a:r>
              <a:rPr lang="en-GB" sz="3800" dirty="0"/>
              <a:t>Submitted to Will</a:t>
            </a:r>
          </a:p>
          <a:p>
            <a:pPr marL="0" indent="0">
              <a:buNone/>
            </a:pPr>
            <a:r>
              <a:rPr lang="en-GB" sz="3800" dirty="0"/>
              <a:t>Trusted Father</a:t>
            </a:r>
          </a:p>
          <a:p>
            <a:pPr marL="0" indent="0">
              <a:buNone/>
            </a:pPr>
            <a:r>
              <a:rPr lang="en-GB" sz="3800" dirty="0"/>
              <a:t>Placed on Wood</a:t>
            </a:r>
          </a:p>
          <a:p>
            <a:pPr marL="0" indent="0">
              <a:buNone/>
            </a:pPr>
            <a:r>
              <a:rPr lang="en-GB" sz="3800" dirty="0"/>
              <a:t>Silent</a:t>
            </a:r>
          </a:p>
          <a:p>
            <a:pPr marL="0" indent="0">
              <a:buNone/>
            </a:pPr>
            <a:r>
              <a:rPr lang="en-GB" sz="3800" dirty="0"/>
              <a:t>Returned to Bride</a:t>
            </a:r>
          </a:p>
          <a:p>
            <a:pPr marL="0" indent="0">
              <a:buNone/>
            </a:pPr>
            <a:endParaRPr lang="en-GB" dirty="0"/>
          </a:p>
          <a:p>
            <a:pPr marL="0" indent="0">
              <a:buNone/>
            </a:pPr>
            <a:endParaRPr lang="en-GB" dirty="0"/>
          </a:p>
        </p:txBody>
      </p:sp>
      <p:pic>
        <p:nvPicPr>
          <p:cNvPr id="5" name="Picture 4" descr="A painting of a person and a child&#10;&#10;Description automatically generated">
            <a:extLst>
              <a:ext uri="{FF2B5EF4-FFF2-40B4-BE49-F238E27FC236}">
                <a16:creationId xmlns:a16="http://schemas.microsoft.com/office/drawing/2014/main" id="{84D7D1DC-C5D7-51B5-C65A-BE1E6876A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113" y="2285999"/>
            <a:ext cx="4996543" cy="3747408"/>
          </a:xfrm>
          <a:prstGeom prst="rect">
            <a:avLst/>
          </a:prstGeom>
        </p:spPr>
      </p:pic>
    </p:spTree>
    <p:extLst>
      <p:ext uri="{BB962C8B-B14F-4D97-AF65-F5344CB8AC3E}">
        <p14:creationId xmlns:p14="http://schemas.microsoft.com/office/powerpoint/2010/main" val="165815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0C71-40AA-CF41-96C3-C7CF2265310F}"/>
              </a:ext>
            </a:extLst>
          </p:cNvPr>
          <p:cNvSpPr>
            <a:spLocks noGrp="1"/>
          </p:cNvSpPr>
          <p:nvPr>
            <p:ph type="title"/>
          </p:nvPr>
        </p:nvSpPr>
        <p:spPr>
          <a:xfrm>
            <a:off x="544287" y="365125"/>
            <a:ext cx="11157856" cy="1325563"/>
          </a:xfrm>
        </p:spPr>
        <p:txBody>
          <a:bodyPr>
            <a:normAutofit fontScale="90000"/>
          </a:bodyPr>
          <a:lstStyle/>
          <a:p>
            <a:b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b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How was the Bronze altar of the Tabernacle used?</a:t>
            </a:r>
            <a:b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br>
              <a:rPr lang="en-GB" dirty="0"/>
            </a:br>
            <a:endParaRPr lang="en-GB" dirty="0"/>
          </a:p>
        </p:txBody>
      </p:sp>
      <p:pic>
        <p:nvPicPr>
          <p:cNvPr id="7" name="Picture 6" descr="A tent in the desert">
            <a:extLst>
              <a:ext uri="{FF2B5EF4-FFF2-40B4-BE49-F238E27FC236}">
                <a16:creationId xmlns:a16="http://schemas.microsoft.com/office/drawing/2014/main" id="{F9BED210-2A78-8B8A-092A-26FD3B932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658" y="2262950"/>
            <a:ext cx="6281057" cy="4229925"/>
          </a:xfrm>
          <a:prstGeom prst="rect">
            <a:avLst/>
          </a:prstGeom>
        </p:spPr>
      </p:pic>
    </p:spTree>
    <p:extLst>
      <p:ext uri="{BB962C8B-B14F-4D97-AF65-F5344CB8AC3E}">
        <p14:creationId xmlns:p14="http://schemas.microsoft.com/office/powerpoint/2010/main" val="3688444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B9B0-05E6-60D1-37CD-E46290614686}"/>
              </a:ext>
            </a:extLst>
          </p:cNvPr>
          <p:cNvSpPr>
            <a:spLocks noGrp="1"/>
          </p:cNvSpPr>
          <p:nvPr>
            <p:ph type="title"/>
          </p:nvPr>
        </p:nvSpPr>
        <p:spPr/>
        <p:txBody>
          <a:bodyPr/>
          <a:lstStyle/>
          <a:p>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Why all those different sacrifices?</a:t>
            </a:r>
            <a:endParaRPr lang="en-GB" dirty="0"/>
          </a:p>
        </p:txBody>
      </p:sp>
      <p:sp>
        <p:nvSpPr>
          <p:cNvPr id="3" name="Content Placeholder 2">
            <a:extLst>
              <a:ext uri="{FF2B5EF4-FFF2-40B4-BE49-F238E27FC236}">
                <a16:creationId xmlns:a16="http://schemas.microsoft.com/office/drawing/2014/main" id="{D4590363-169C-A6E8-794A-35221CBFC73E}"/>
              </a:ext>
            </a:extLst>
          </p:cNvPr>
          <p:cNvSpPr>
            <a:spLocks noGrp="1"/>
          </p:cNvSpPr>
          <p:nvPr>
            <p:ph idx="1"/>
          </p:nvPr>
        </p:nvSpPr>
        <p:spPr>
          <a:xfrm>
            <a:off x="838200" y="2229984"/>
            <a:ext cx="4702629" cy="3901848"/>
          </a:xfrm>
        </p:spPr>
        <p:txBody>
          <a:bodyPr>
            <a:normAutofit/>
          </a:bodyPr>
          <a:lstStyle/>
          <a:p>
            <a:pPr marL="0" indent="0">
              <a:buNone/>
            </a:pPr>
            <a:br>
              <a:rPr lang="en-GB" sz="28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r>
              <a:rPr lang="en-GB" sz="36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God wants a Family</a:t>
            </a:r>
          </a:p>
          <a:p>
            <a:pPr marL="0" indent="0">
              <a:buNone/>
            </a:pPr>
            <a:r>
              <a:rPr lang="en-GB" sz="36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One to Love Him</a:t>
            </a:r>
          </a:p>
          <a:p>
            <a:pPr marL="0" indent="0">
              <a:buNone/>
            </a:pPr>
            <a:r>
              <a:rPr lang="en-GB" sz="3600" dirty="0">
                <a:solidFill>
                  <a:srgbClr val="0000FF"/>
                </a:solidFill>
                <a:latin typeface="Aptos" panose="020B0004020202020204" pitchFamily="34" charset="0"/>
                <a:ea typeface="Times New Roman" panose="02020603050405020304" pitchFamily="18" charset="0"/>
                <a:cs typeface="Calibri" panose="020F0502020204030204" pitchFamily="34" charset="0"/>
              </a:rPr>
              <a:t>A Shared Space</a:t>
            </a:r>
            <a:endParaRPr lang="en-GB" sz="36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endParaRPr>
          </a:p>
          <a:p>
            <a:pPr marL="0" indent="0">
              <a:buNone/>
            </a:pPr>
            <a:r>
              <a:rPr lang="en-GB" sz="36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Presence of God</a:t>
            </a:r>
          </a:p>
          <a:p>
            <a:pPr marL="0" indent="0">
              <a:buNone/>
            </a:pPr>
            <a:r>
              <a:rPr lang="en-GB" sz="36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God Loves His Family</a:t>
            </a:r>
          </a:p>
          <a:p>
            <a:pPr marL="0" indent="0">
              <a:buNone/>
            </a:pPr>
            <a:endParaRPr lang="en-GB" sz="3600" dirty="0"/>
          </a:p>
        </p:txBody>
      </p:sp>
      <p:pic>
        <p:nvPicPr>
          <p:cNvPr id="5" name="Picture 4" descr="A painting of a landscape with trees and animals&#10;&#10;Description automatically generated">
            <a:extLst>
              <a:ext uri="{FF2B5EF4-FFF2-40B4-BE49-F238E27FC236}">
                <a16:creationId xmlns:a16="http://schemas.microsoft.com/office/drawing/2014/main" id="{97226FEC-D53A-D3EC-CFFD-F808FB33D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558" y="1864632"/>
            <a:ext cx="5596328" cy="4267200"/>
          </a:xfrm>
          <a:prstGeom prst="rect">
            <a:avLst/>
          </a:prstGeom>
        </p:spPr>
      </p:pic>
    </p:spTree>
    <p:extLst>
      <p:ext uri="{BB962C8B-B14F-4D97-AF65-F5344CB8AC3E}">
        <p14:creationId xmlns:p14="http://schemas.microsoft.com/office/powerpoint/2010/main" val="167573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B4F9-4096-939F-0503-A78425A518AE}"/>
              </a:ext>
            </a:extLst>
          </p:cNvPr>
          <p:cNvSpPr>
            <a:spLocks noGrp="1"/>
          </p:cNvSpPr>
          <p:nvPr>
            <p:ph type="title"/>
          </p:nvPr>
        </p:nvSpPr>
        <p:spPr/>
        <p:txBody>
          <a:bodyPr>
            <a:normAutofit/>
          </a:bodyPr>
          <a:lstStyle/>
          <a:p>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Why some sacrifices burned, some eaten, and the blood used in different ways?</a:t>
            </a:r>
            <a:r>
              <a:rPr lang="en-GB" sz="4400" i="1"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 </a:t>
            </a:r>
            <a:endParaRPr lang="en-GB" dirty="0"/>
          </a:p>
        </p:txBody>
      </p:sp>
      <p:pic>
        <p:nvPicPr>
          <p:cNvPr id="11" name="Content Placeholder 10" descr="A screenshot of a video&#10;&#10;Description automatically generated">
            <a:extLst>
              <a:ext uri="{FF2B5EF4-FFF2-40B4-BE49-F238E27FC236}">
                <a16:creationId xmlns:a16="http://schemas.microsoft.com/office/drawing/2014/main" id="{3246196B-CF8B-980F-415F-209BCDDA3C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9373" y="2601687"/>
            <a:ext cx="7403691" cy="3771446"/>
          </a:xfrm>
        </p:spPr>
      </p:pic>
      <p:sp>
        <p:nvSpPr>
          <p:cNvPr id="12" name="TextBox 11">
            <a:extLst>
              <a:ext uri="{FF2B5EF4-FFF2-40B4-BE49-F238E27FC236}">
                <a16:creationId xmlns:a16="http://schemas.microsoft.com/office/drawing/2014/main" id="{F077CB53-3A96-C198-6375-618B95415E7B}"/>
              </a:ext>
            </a:extLst>
          </p:cNvPr>
          <p:cNvSpPr txBox="1"/>
          <p:nvPr/>
        </p:nvSpPr>
        <p:spPr>
          <a:xfrm>
            <a:off x="838200" y="2601686"/>
            <a:ext cx="2569029" cy="3416320"/>
          </a:xfrm>
          <a:prstGeom prst="rect">
            <a:avLst/>
          </a:prstGeom>
          <a:noFill/>
        </p:spPr>
        <p:txBody>
          <a:bodyPr wrap="square" rtlCol="0">
            <a:spAutoFit/>
          </a:bodyPr>
          <a:lstStyle/>
          <a:p>
            <a:r>
              <a:rPr lang="en-GB" dirty="0"/>
              <a:t> </a:t>
            </a:r>
            <a:r>
              <a:rPr lang="en-GB" sz="3600" dirty="0"/>
              <a:t>A Bowl of Life</a:t>
            </a:r>
          </a:p>
          <a:p>
            <a:r>
              <a:rPr lang="en-GB" sz="3600" dirty="0"/>
              <a:t>Sprinkled with Hyssop</a:t>
            </a:r>
          </a:p>
          <a:p>
            <a:endParaRPr lang="en-GB" dirty="0"/>
          </a:p>
          <a:p>
            <a:endParaRPr lang="en-GB" dirty="0"/>
          </a:p>
        </p:txBody>
      </p:sp>
    </p:spTree>
    <p:extLst>
      <p:ext uri="{BB962C8B-B14F-4D97-AF65-F5344CB8AC3E}">
        <p14:creationId xmlns:p14="http://schemas.microsoft.com/office/powerpoint/2010/main" val="9198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C312-63F8-1C39-5AFD-2E61FF94B132}"/>
              </a:ext>
            </a:extLst>
          </p:cNvPr>
          <p:cNvSpPr>
            <a:spLocks noGrp="1"/>
          </p:cNvSpPr>
          <p:nvPr>
            <p:ph type="title"/>
          </p:nvPr>
        </p:nvSpPr>
        <p:spPr>
          <a:xfrm>
            <a:off x="838200" y="681037"/>
            <a:ext cx="10515600" cy="810306"/>
          </a:xfrm>
        </p:spPr>
        <p:txBody>
          <a:bodyPr>
            <a:normAutofit fontScale="90000"/>
          </a:bodyPr>
          <a:lstStyle/>
          <a:p>
            <a: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Elijah’s Altar</a:t>
            </a:r>
            <a:br>
              <a:rPr lang="en-GB" sz="44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B383D314-8EF5-35CA-B0C2-C481C0F6C53C}"/>
              </a:ext>
            </a:extLst>
          </p:cNvPr>
          <p:cNvSpPr>
            <a:spLocks noGrp="1"/>
          </p:cNvSpPr>
          <p:nvPr>
            <p:ph idx="1"/>
          </p:nvPr>
        </p:nvSpPr>
        <p:spPr>
          <a:xfrm>
            <a:off x="6248400" y="2435362"/>
            <a:ext cx="5105399" cy="3911009"/>
          </a:xfrm>
        </p:spPr>
        <p:txBody>
          <a:bodyPr>
            <a:normAutofit/>
          </a:bodyPr>
          <a:lstStyle/>
          <a:p>
            <a:pPr marL="0" indent="0">
              <a:buNone/>
            </a:pPr>
            <a:r>
              <a:rPr lang="en-GB" dirty="0">
                <a:latin typeface="Aptos" panose="020B0004020202020204" pitchFamily="34" charset="0"/>
                <a:ea typeface="Times New Roman" panose="02020603050405020304" pitchFamily="18" charset="0"/>
                <a:cs typeface="Calibri" panose="020F0502020204030204" pitchFamily="34" charset="0"/>
              </a:rPr>
              <a:t>12 Stones</a:t>
            </a:r>
          </a:p>
          <a:p>
            <a:pPr marL="0" indent="0">
              <a:buNone/>
            </a:pPr>
            <a:r>
              <a:rPr lang="en-GB" dirty="0">
                <a:latin typeface="Aptos" panose="020B0004020202020204" pitchFamily="34" charset="0"/>
                <a:ea typeface="Times New Roman" panose="02020603050405020304" pitchFamily="18" charset="0"/>
                <a:cs typeface="Calibri" panose="020F0502020204030204" pitchFamily="34" charset="0"/>
              </a:rPr>
              <a:t>Trench </a:t>
            </a:r>
            <a:r>
              <a:rPr lang="en-GB" sz="2800" dirty="0">
                <a:effectLst/>
                <a:latin typeface="Aptos" panose="020B0004020202020204" pitchFamily="34" charset="0"/>
                <a:ea typeface="Times New Roman" panose="02020603050405020304" pitchFamily="18" charset="0"/>
                <a:cs typeface="Calibri" panose="020F0502020204030204" pitchFamily="34" charset="0"/>
              </a:rPr>
              <a:t>Water</a:t>
            </a:r>
          </a:p>
          <a:p>
            <a:pPr marL="0" indent="0">
              <a:buNone/>
            </a:pPr>
            <a:r>
              <a:rPr lang="en-GB" sz="2800" dirty="0">
                <a:effectLst/>
                <a:latin typeface="Aptos" panose="020B0004020202020204" pitchFamily="34" charset="0"/>
                <a:ea typeface="Times New Roman" panose="02020603050405020304" pitchFamily="18" charset="0"/>
                <a:cs typeface="Calibri" panose="020F0502020204030204" pitchFamily="34" charset="0"/>
              </a:rPr>
              <a:t>A Bolt From the Blue</a:t>
            </a:r>
          </a:p>
          <a:p>
            <a:pPr marL="0" indent="0">
              <a:buNone/>
            </a:pPr>
            <a:r>
              <a:rPr lang="en-GB" dirty="0">
                <a:latin typeface="Aptos" panose="020B0004020202020204" pitchFamily="34" charset="0"/>
                <a:ea typeface="Times New Roman" panose="02020603050405020304" pitchFamily="18" charset="0"/>
                <a:cs typeface="Calibri" panose="020F0502020204030204" pitchFamily="34" charset="0"/>
              </a:rPr>
              <a:t>Burned up the Sacrifice, Water, Soil and Stones.</a:t>
            </a:r>
          </a:p>
          <a:p>
            <a:pPr marL="0" indent="0">
              <a:buNone/>
            </a:pPr>
            <a:br>
              <a:rPr lang="en-GB" sz="2800" dirty="0">
                <a:effectLst/>
                <a:latin typeface="Aptos" panose="020B0004020202020204" pitchFamily="34" charset="0"/>
                <a:ea typeface="Times New Roman" panose="02020603050405020304" pitchFamily="18" charset="0"/>
                <a:cs typeface="Calibri" panose="020F0502020204030204" pitchFamily="34" charset="0"/>
              </a:rPr>
            </a:br>
            <a:r>
              <a:rPr lang="en-GB" sz="2800" dirty="0">
                <a:effectLst/>
                <a:latin typeface="Aptos" panose="020B0004020202020204" pitchFamily="34" charset="0"/>
                <a:ea typeface="Times New Roman" panose="02020603050405020304" pitchFamily="18" charset="0"/>
                <a:cs typeface="Calibri" panose="020F0502020204030204" pitchFamily="34" charset="0"/>
              </a:rPr>
              <a:t>YHWH is ‘married’ to Israel</a:t>
            </a:r>
          </a:p>
          <a:p>
            <a:pPr marL="0" indent="0">
              <a:buNone/>
            </a:pPr>
            <a:r>
              <a:rPr lang="en-GB" sz="2800" dirty="0">
                <a:effectLst/>
                <a:latin typeface="Aptos" panose="020B0004020202020204" pitchFamily="34" charset="0"/>
                <a:ea typeface="Times New Roman" panose="02020603050405020304" pitchFamily="18" charset="0"/>
                <a:cs typeface="Calibri" panose="020F0502020204030204" pitchFamily="34" charset="0"/>
              </a:rPr>
              <a:t>She is His not Baal’s</a:t>
            </a:r>
          </a:p>
          <a:p>
            <a:pPr marL="0" indent="0">
              <a:buNone/>
            </a:pPr>
            <a:endParaRPr lang="en-GB" dirty="0"/>
          </a:p>
        </p:txBody>
      </p:sp>
      <p:sp>
        <p:nvSpPr>
          <p:cNvPr id="4" name="TextBox 3">
            <a:extLst>
              <a:ext uri="{FF2B5EF4-FFF2-40B4-BE49-F238E27FC236}">
                <a16:creationId xmlns:a16="http://schemas.microsoft.com/office/drawing/2014/main" id="{C5909F39-2C6E-9FED-D9DB-557B3232A3D2}"/>
              </a:ext>
            </a:extLst>
          </p:cNvPr>
          <p:cNvSpPr txBox="1"/>
          <p:nvPr/>
        </p:nvSpPr>
        <p:spPr>
          <a:xfrm>
            <a:off x="5878285" y="511628"/>
            <a:ext cx="6041571" cy="1077218"/>
          </a:xfrm>
          <a:prstGeom prst="rect">
            <a:avLst/>
          </a:prstGeom>
          <a:noFill/>
        </p:spPr>
        <p:txBody>
          <a:bodyPr wrap="square" rtlCol="0">
            <a:spAutoFit/>
          </a:bodyPr>
          <a:lstStyle/>
          <a:p>
            <a:r>
              <a:rPr lang="en-GB" sz="3200"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How did Elijah’s use of an altar prove that YHWH was God?</a:t>
            </a:r>
            <a:endParaRPr lang="en-GB" sz="3200" dirty="0"/>
          </a:p>
        </p:txBody>
      </p:sp>
      <p:pic>
        <p:nvPicPr>
          <p:cNvPr id="6" name="Picture 5" descr="A person standing in front of a bonfire&#10;&#10;Description automatically generated">
            <a:extLst>
              <a:ext uri="{FF2B5EF4-FFF2-40B4-BE49-F238E27FC236}">
                <a16:creationId xmlns:a16="http://schemas.microsoft.com/office/drawing/2014/main" id="{F746E106-A727-23D5-69C3-E37249448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315" y="1388791"/>
            <a:ext cx="4299857" cy="4931114"/>
          </a:xfrm>
          <a:prstGeom prst="rect">
            <a:avLst/>
          </a:prstGeom>
        </p:spPr>
      </p:pic>
    </p:spTree>
    <p:extLst>
      <p:ext uri="{BB962C8B-B14F-4D97-AF65-F5344CB8AC3E}">
        <p14:creationId xmlns:p14="http://schemas.microsoft.com/office/powerpoint/2010/main" val="105950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1068-AC77-9B60-25FD-FF51A5E6A239}"/>
              </a:ext>
            </a:extLst>
          </p:cNvPr>
          <p:cNvSpPr>
            <a:spLocks noGrp="1"/>
          </p:cNvSpPr>
          <p:nvPr>
            <p:ph type="title"/>
          </p:nvPr>
        </p:nvSpPr>
        <p:spPr>
          <a:xfrm>
            <a:off x="838200" y="681037"/>
            <a:ext cx="10515600" cy="1009651"/>
          </a:xfrm>
        </p:spPr>
        <p:txBody>
          <a:bodyPr>
            <a:normAutofit fontScale="90000"/>
          </a:bodyPr>
          <a:lstStyle/>
          <a:p>
            <a:r>
              <a:rPr lang="en-GB" sz="4400" i="1"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rPr>
              <a:t>“I desire obedience rather than sacrifice”</a:t>
            </a:r>
            <a:br>
              <a:rPr lang="en-GB" dirty="0"/>
            </a:br>
            <a:endParaRPr lang="en-GB" dirty="0"/>
          </a:p>
        </p:txBody>
      </p:sp>
      <p:sp>
        <p:nvSpPr>
          <p:cNvPr id="3" name="Content Placeholder 2">
            <a:extLst>
              <a:ext uri="{FF2B5EF4-FFF2-40B4-BE49-F238E27FC236}">
                <a16:creationId xmlns:a16="http://schemas.microsoft.com/office/drawing/2014/main" id="{8A9A1E3B-3FC7-0F0E-3FED-C713DFDA31E4}"/>
              </a:ext>
            </a:extLst>
          </p:cNvPr>
          <p:cNvSpPr>
            <a:spLocks noGrp="1"/>
          </p:cNvSpPr>
          <p:nvPr>
            <p:ph idx="1"/>
          </p:nvPr>
        </p:nvSpPr>
        <p:spPr>
          <a:xfrm>
            <a:off x="838200" y="1825625"/>
            <a:ext cx="10515600" cy="3867604"/>
          </a:xfrm>
        </p:spPr>
        <p:txBody>
          <a:bodyPr numCol="2">
            <a:normAutofit lnSpcReduction="10000"/>
          </a:bodyPr>
          <a:lstStyle/>
          <a:p>
            <a:pPr marL="0" indent="0">
              <a:lnSpc>
                <a:spcPct val="105000"/>
              </a:lnSpc>
              <a:spcAft>
                <a:spcPts val="800"/>
              </a:spcAft>
              <a:buNone/>
            </a:pPr>
            <a:r>
              <a:rPr lang="en-GB" sz="3600" dirty="0">
                <a:effectLst/>
                <a:latin typeface="Aptos" panose="020B0004020202020204" pitchFamily="34" charset="0"/>
                <a:ea typeface="Times New Roman" panose="02020603050405020304" pitchFamily="18" charset="0"/>
                <a:cs typeface="Times New Roman" panose="02020603050405020304" pitchFamily="18" charset="0"/>
              </a:rPr>
              <a:t>1 Sam 15v22 </a:t>
            </a:r>
          </a:p>
          <a:p>
            <a:pPr marL="0" indent="0">
              <a:lnSpc>
                <a:spcPct val="105000"/>
              </a:lnSpc>
              <a:spcAft>
                <a:spcPts val="800"/>
              </a:spcAft>
              <a:buNone/>
            </a:pPr>
            <a:r>
              <a:rPr lang="en-GB" sz="3600" dirty="0">
                <a:effectLst/>
                <a:latin typeface="Aptos" panose="020B0004020202020204" pitchFamily="34" charset="0"/>
                <a:ea typeface="Times New Roman" panose="02020603050405020304" pitchFamily="18" charset="0"/>
                <a:cs typeface="Times New Roman" panose="02020603050405020304" pitchFamily="18" charset="0"/>
              </a:rPr>
              <a:t>Hosea 6v6 </a:t>
            </a:r>
          </a:p>
          <a:p>
            <a:pPr marL="0" indent="0">
              <a:lnSpc>
                <a:spcPct val="105000"/>
              </a:lnSpc>
              <a:spcAft>
                <a:spcPts val="800"/>
              </a:spcAft>
              <a:buNone/>
            </a:pPr>
            <a:r>
              <a:rPr lang="en-GB" sz="3600" dirty="0">
                <a:effectLst/>
                <a:latin typeface="Aptos" panose="020B0004020202020204" pitchFamily="34" charset="0"/>
                <a:ea typeface="Times New Roman" panose="02020603050405020304" pitchFamily="18" charset="0"/>
                <a:cs typeface="Times New Roman" panose="02020603050405020304" pitchFamily="18" charset="0"/>
              </a:rPr>
              <a:t>Micah 6v6-8 </a:t>
            </a:r>
          </a:p>
          <a:p>
            <a:pPr marL="0" indent="0">
              <a:lnSpc>
                <a:spcPct val="105000"/>
              </a:lnSpc>
              <a:spcAft>
                <a:spcPts val="800"/>
              </a:spcAft>
              <a:buNone/>
            </a:pPr>
            <a:r>
              <a:rPr lang="en-GB" sz="3600" dirty="0">
                <a:effectLst/>
                <a:latin typeface="Aptos" panose="020B0004020202020204" pitchFamily="34" charset="0"/>
                <a:ea typeface="Times New Roman" panose="02020603050405020304" pitchFamily="18" charset="0"/>
                <a:cs typeface="Times New Roman" panose="02020603050405020304" pitchFamily="18" charset="0"/>
              </a:rPr>
              <a:t>Matt 9v13</a:t>
            </a:r>
          </a:p>
          <a:p>
            <a:pPr marL="0" indent="0">
              <a:lnSpc>
                <a:spcPct val="105000"/>
              </a:lnSpc>
              <a:spcAft>
                <a:spcPts val="800"/>
              </a:spcAft>
              <a:buNone/>
            </a:pPr>
            <a:endParaRPr lang="en-GB" sz="36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lnSpc>
                <a:spcPct val="105000"/>
              </a:lnSpc>
              <a:spcAft>
                <a:spcPts val="800"/>
              </a:spcAft>
              <a:buNone/>
            </a:pPr>
            <a:r>
              <a:rPr lang="en-GB" sz="3600" dirty="0">
                <a:latin typeface="Aptos" panose="020B0004020202020204" pitchFamily="34" charset="0"/>
                <a:ea typeface="Times New Roman" panose="02020603050405020304" pitchFamily="18" charset="0"/>
                <a:cs typeface="Times New Roman" panose="02020603050405020304" pitchFamily="18" charset="0"/>
              </a:rPr>
              <a:t>He doesn’t need Feeding</a:t>
            </a:r>
          </a:p>
          <a:p>
            <a:pPr marL="0" indent="0">
              <a:lnSpc>
                <a:spcPct val="105000"/>
              </a:lnSpc>
              <a:spcAft>
                <a:spcPts val="800"/>
              </a:spcAft>
              <a:buNone/>
            </a:pPr>
            <a:r>
              <a:rPr lang="en-GB" sz="3600" dirty="0">
                <a:effectLst/>
                <a:latin typeface="Aptos" panose="020B0004020202020204" pitchFamily="34" charset="0"/>
                <a:ea typeface="Times New Roman" panose="02020603050405020304" pitchFamily="18" charset="0"/>
                <a:cs typeface="Times New Roman" panose="02020603050405020304" pitchFamily="18" charset="0"/>
              </a:rPr>
              <a:t>Obedience attracts God, not ritual. </a:t>
            </a:r>
          </a:p>
          <a:p>
            <a:pPr marL="0" indent="0">
              <a:lnSpc>
                <a:spcPct val="105000"/>
              </a:lnSpc>
              <a:spcAft>
                <a:spcPts val="800"/>
              </a:spcAft>
              <a:buNone/>
            </a:pPr>
            <a:r>
              <a:rPr lang="en-GB" sz="3600" dirty="0">
                <a:effectLst/>
                <a:latin typeface="Aptos" panose="020B0004020202020204" pitchFamily="34" charset="0"/>
                <a:ea typeface="Times New Roman" panose="02020603050405020304" pitchFamily="18" charset="0"/>
                <a:cs typeface="Times New Roman" panose="02020603050405020304" pitchFamily="18" charset="0"/>
              </a:rPr>
              <a:t>You can’t buy God’s blessing with sacrifice</a:t>
            </a:r>
          </a:p>
          <a:p>
            <a:pPr marL="0" indent="0">
              <a:buNone/>
            </a:pPr>
            <a:endParaRPr lang="en-GB" dirty="0"/>
          </a:p>
        </p:txBody>
      </p:sp>
    </p:spTree>
    <p:extLst>
      <p:ext uri="{BB962C8B-B14F-4D97-AF65-F5344CB8AC3E}">
        <p14:creationId xmlns:p14="http://schemas.microsoft.com/office/powerpoint/2010/main" val="583111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588</Words>
  <Application>Microsoft Office PowerPoint</Application>
  <PresentationFormat>Widescreen</PresentationFormat>
  <Paragraphs>78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Times New Roman</vt:lpstr>
      <vt:lpstr>Office Theme</vt:lpstr>
      <vt:lpstr>The Altar of  Sacrifice                   </vt:lpstr>
      <vt:lpstr>PowerPoint Presentation</vt:lpstr>
      <vt:lpstr>What is the earliest biblical example of an altar of sacrifice?</vt:lpstr>
      <vt:lpstr> Abraham and the Sacrifice of Isaac Typology / Paradigm / Prophecy is Pattern</vt:lpstr>
      <vt:lpstr>  How was the Bronze altar of the Tabernacle used?  </vt:lpstr>
      <vt:lpstr>Why all those different sacrifices?</vt:lpstr>
      <vt:lpstr>Why some sacrifices burned, some eaten, and the blood used in different ways? </vt:lpstr>
      <vt:lpstr>Elijah’s Altar </vt:lpstr>
      <vt:lpstr>“I desire obedience rather than sacrifice” </vt:lpstr>
      <vt:lpstr>How are all these altar sacrifices treated in the New Covenant? </vt:lpstr>
      <vt:lpstr>We are the new Sacred Space in which God is at home.  </vt:lpstr>
      <vt:lpstr>Praise, Prayer, Pride, Time, Worship, to do good, Share with others. Works of Service.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Altar of  Sacrifice                   </dc:title>
  <dc:creator>Philip Grove</dc:creator>
  <cp:lastModifiedBy>Philip Grove</cp:lastModifiedBy>
  <cp:revision>1</cp:revision>
  <dcterms:created xsi:type="dcterms:W3CDTF">2024-04-28T05:59:12Z</dcterms:created>
  <dcterms:modified xsi:type="dcterms:W3CDTF">2024-04-28T07:50:33Z</dcterms:modified>
</cp:coreProperties>
</file>